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4"/>
  </p:sldMasterIdLst>
  <p:notesMasterIdLst>
    <p:notesMasterId r:id="rId24"/>
  </p:notesMasterIdLst>
  <p:sldIdLst>
    <p:sldId id="260" r:id="rId5"/>
    <p:sldId id="257" r:id="rId6"/>
    <p:sldId id="2142533569" r:id="rId7"/>
    <p:sldId id="2142533568" r:id="rId8"/>
    <p:sldId id="2142533567" r:id="rId9"/>
    <p:sldId id="2142533570" r:id="rId10"/>
    <p:sldId id="2142533586" r:id="rId11"/>
    <p:sldId id="2142533589" r:id="rId12"/>
    <p:sldId id="2142533606" r:id="rId13"/>
    <p:sldId id="2142533612" r:id="rId14"/>
    <p:sldId id="2142533614" r:id="rId15"/>
    <p:sldId id="2142533611" r:id="rId16"/>
    <p:sldId id="2142533613" r:id="rId17"/>
    <p:sldId id="2142533573" r:id="rId18"/>
    <p:sldId id="2142533555" r:id="rId19"/>
    <p:sldId id="2142533574" r:id="rId20"/>
    <p:sldId id="2142533582" r:id="rId21"/>
    <p:sldId id="2142533575" r:id="rId22"/>
    <p:sldId id="21425335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A58A7-4191-4747-AD98-522DEFD02051}" v="50" dt="2025-08-20T17:24:59.149"/>
    <p1510:client id="{B866EF40-FFF0-4403-B5FB-B0C1A5334F50}" v="48" dt="2025-08-20T17:29:27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viewProps" Target="viewProps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presProps" Target="presProps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notesMaster" Target="notesMasters/notesMaster1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tableStyles" Target="tableStyle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theme" Target="theme/theme1.xml" Id="rId27" /><Relationship Type="http://schemas.microsoft.com/office/2015/10/relationships/revisionInfo" Target="revisionInfo.xml" Id="rId3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2F86B-7915-7243-8EED-33DC0D5B790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ACD8-3419-3147-BED1-719CC75F8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ACD8-3419-3147-BED1-719CC75F86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0128-612E-6A5B-3754-14C92EA7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EBD2D-9DCB-3104-7D2A-3DEA734A0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E9268-9C25-1F98-8527-CA6FC44CB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6E83-CC63-75EF-9C5C-9FB70F38B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0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9B52F-62CC-84B9-D997-2C7C12B7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4F2F3-B4AA-B78F-90FF-ED6F494AE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C4F32-95E4-CC44-4FDD-22671EFE1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6EAD-F8AA-471D-E07E-6282A135A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53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4FC9D-CE42-1C8C-94DD-E01A48558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66663-6765-EAC4-79C8-622AB89F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EE7E5-850A-2532-777F-A321FA3BC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7AB1C-CB73-2143-735F-282F25C2F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2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B3F83-69A9-042D-916F-AB249CD2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BBBF7-6997-4C43-A9F4-F96D73E48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98F21-CB21-BE27-CB1F-472184C83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0B7CB-F7AC-B6F9-F11C-AAE47C2C8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2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0F41B-0056-E4AC-47F2-E9872303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3A772-ECAF-9409-F117-F078AC1D4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8F187-FB9D-572E-DDF8-0F1FC7D93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9831F-E2E2-03EB-37DC-363C3C1EF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8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715A7-ED42-AFED-5BBB-43853F12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4F2C8-ACF1-0A9E-CB54-C55A8AB00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ADA33-D6AA-BD99-DD08-DA99FDAEB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A86BD-7D11-235B-6DA0-157F003AE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C16BF-C8F3-46EF-A8AA-AB105E620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8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0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86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10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66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00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85BE-C2A3-0D41-960A-405A37BA0E09}" type="datetime1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2006600" y="6356350"/>
            <a:ext cx="2743200" cy="365125"/>
          </a:xfrm>
        </p:spPr>
        <p:txBody>
          <a:bodyPr/>
          <a:lstStyle/>
          <a:p>
            <a:fld id="{7B05852C-A92A-144B-8910-8D8908270F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329978-AD43-8949-983A-E16E56EC5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494" y="6236099"/>
            <a:ext cx="1712206" cy="5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608" y="6234608"/>
            <a:ext cx="1787229" cy="52776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88294" y="6276842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4">
                <a:moveTo>
                  <a:pt x="0" y="0"/>
                </a:moveTo>
                <a:lnTo>
                  <a:pt x="0" y="432384"/>
                </a:lnTo>
              </a:path>
            </a:pathLst>
          </a:custGeom>
          <a:ln w="38100">
            <a:solidFill>
              <a:srgbClr val="3E6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2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82A8F-8E04-0C1D-23CC-69EA2C8B2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260" y="-9144"/>
            <a:ext cx="381884" cy="68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68702-5139-66F1-F00C-EEFDB6E85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1531161" y="1079228"/>
            <a:ext cx="2119662" cy="2349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2D7A0-6A9B-804F-05F4-183298943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824" y="-9144"/>
            <a:ext cx="6704320" cy="6876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800EE-5C4C-2B73-23DE-D30DFD367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90" y="3801184"/>
            <a:ext cx="4499588" cy="1045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BBD20A-19D9-54DF-CC8B-A638058A5298}"/>
              </a:ext>
            </a:extLst>
          </p:cNvPr>
          <p:cNvSpPr/>
          <p:nvPr/>
        </p:nvSpPr>
        <p:spPr>
          <a:xfrm>
            <a:off x="164592" y="6149449"/>
            <a:ext cx="2075688" cy="667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18027-2A05-21D0-D03A-9E3D08C98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824" y="5047488"/>
            <a:ext cx="6301758" cy="18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9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3BE0-F6B0-44A6-F133-2CCBD6F0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22DEEE-59C5-A235-3CBA-D478334AA88B}"/>
              </a:ext>
            </a:extLst>
          </p:cNvPr>
          <p:cNvSpPr/>
          <p:nvPr/>
        </p:nvSpPr>
        <p:spPr>
          <a:xfrm>
            <a:off x="1814864" y="6071616"/>
            <a:ext cx="949452" cy="746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F4774-AEDC-3901-B6E8-3759B341742F}"/>
              </a:ext>
            </a:extLst>
          </p:cNvPr>
          <p:cNvSpPr txBox="1"/>
          <p:nvPr/>
        </p:nvSpPr>
        <p:spPr>
          <a:xfrm>
            <a:off x="1543029" y="233567"/>
            <a:ext cx="8919428" cy="707886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badi Extra Light" panose="020B0204020104020204" pitchFamily="34" charset="0"/>
              </a:rPr>
              <a:t>Many Display Options. </a:t>
            </a:r>
            <a:r>
              <a:rPr lang="en-US" sz="4000" b="1">
                <a:solidFill>
                  <a:schemeClr val="bg1"/>
                </a:solidFill>
                <a:latin typeface="Abadi Extra Light" panose="020B0204020104020204" pitchFamily="34" charset="0"/>
              </a:rPr>
              <a:t>Massive Sales Wins.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8AFC4-886C-AF01-9644-CB64101D0731}"/>
              </a:ext>
            </a:extLst>
          </p:cNvPr>
          <p:cNvSpPr/>
          <p:nvPr/>
        </p:nvSpPr>
        <p:spPr>
          <a:xfrm>
            <a:off x="263950" y="6212264"/>
            <a:ext cx="1809947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982067-FA21-BACA-32E9-99D265031AD6}"/>
              </a:ext>
            </a:extLst>
          </p:cNvPr>
          <p:cNvSpPr/>
          <p:nvPr/>
        </p:nvSpPr>
        <p:spPr>
          <a:xfrm>
            <a:off x="556183" y="1244338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FLEXCLIP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947FA-1749-5203-E356-126D3DD3C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2"/>
          <a:stretch/>
        </p:blipFill>
        <p:spPr>
          <a:xfrm>
            <a:off x="424207" y="136689"/>
            <a:ext cx="776130" cy="8603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A73507-9ED9-AA8C-360A-D058C8218DC8}"/>
              </a:ext>
            </a:extLst>
          </p:cNvPr>
          <p:cNvSpPr/>
          <p:nvPr/>
        </p:nvSpPr>
        <p:spPr>
          <a:xfrm>
            <a:off x="424207" y="1140643"/>
            <a:ext cx="3318236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red box with white balls&#10;&#10;AI-generated content may be incorrect.">
            <a:extLst>
              <a:ext uri="{FF2B5EF4-FFF2-40B4-BE49-F238E27FC236}">
                <a16:creationId xmlns:a16="http://schemas.microsoft.com/office/drawing/2014/main" id="{C3240BEA-1283-A6DB-26B1-214668B1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13" t="899" r="27668" b="20224"/>
          <a:stretch>
            <a:fillRect/>
          </a:stretch>
        </p:blipFill>
        <p:spPr>
          <a:xfrm>
            <a:off x="858966" y="1773521"/>
            <a:ext cx="1212536" cy="4891953"/>
          </a:xfrm>
          <a:prstGeom prst="rect">
            <a:avLst/>
          </a:prstGeom>
        </p:spPr>
      </p:pic>
      <p:pic>
        <p:nvPicPr>
          <p:cNvPr id="19" name="Picture 18" descr="A group of red and blue cups on a shelf&#10;&#10;AI-generated content may be incorrect.">
            <a:extLst>
              <a:ext uri="{FF2B5EF4-FFF2-40B4-BE49-F238E27FC236}">
                <a16:creationId xmlns:a16="http://schemas.microsoft.com/office/drawing/2014/main" id="{94E03EC3-83D0-D193-78A1-42515FA67A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29" t="938" r="25451" b="15245"/>
          <a:stretch>
            <a:fillRect/>
          </a:stretch>
        </p:blipFill>
        <p:spPr>
          <a:xfrm>
            <a:off x="2192166" y="1781253"/>
            <a:ext cx="1144299" cy="4839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01FD6E-12BD-04E0-9CFE-4C19467E0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189" y="3870688"/>
            <a:ext cx="5611194" cy="2947688"/>
          </a:xfrm>
          <a:prstGeom prst="rect">
            <a:avLst/>
          </a:prstGeom>
        </p:spPr>
      </p:pic>
      <p:pic>
        <p:nvPicPr>
          <p:cNvPr id="33" name="Graphic 32" descr="Soccer ball with solid fill">
            <a:extLst>
              <a:ext uri="{FF2B5EF4-FFF2-40B4-BE49-F238E27FC236}">
                <a16:creationId xmlns:a16="http://schemas.microsoft.com/office/drawing/2014/main" id="{1872D2A6-8B16-12A2-18F0-B3BD47821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9832" y="3019809"/>
            <a:ext cx="647863" cy="6478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B61A6D2-A574-6F1E-B2B1-504AC38AED6D}"/>
              </a:ext>
            </a:extLst>
          </p:cNvPr>
          <p:cNvSpPr txBox="1"/>
          <p:nvPr/>
        </p:nvSpPr>
        <p:spPr>
          <a:xfrm>
            <a:off x="4904204" y="992766"/>
            <a:ext cx="626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badi Extra Light" panose="020B0204020104020204" pitchFamily="34" charset="0"/>
              </a:rPr>
              <a:t>Flexible Placement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Mobile &amp; versatile clip that can hang on high-impact spots, making it the perfect complement and tie-in to all U.S. Soccer in-store displays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82A24C-0E6A-0534-A2B8-C605BD78DD56}"/>
              </a:ext>
            </a:extLst>
          </p:cNvPr>
          <p:cNvSpPr txBox="1"/>
          <p:nvPr/>
        </p:nvSpPr>
        <p:spPr>
          <a:xfrm>
            <a:off x="4904204" y="2884532"/>
            <a:ext cx="626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badi Extra Light" panose="020B0204020104020204" pitchFamily="34" charset="0"/>
              </a:rPr>
              <a:t>Multiple Styles &amp; Locations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Select from a variety of flex clip styles and merchandise them on all displays to maximize visibility, impact &amp; basket building</a:t>
            </a:r>
          </a:p>
        </p:txBody>
      </p:sp>
      <p:pic>
        <p:nvPicPr>
          <p:cNvPr id="36" name="Graphic 35" descr="Soccer ball with solid fill">
            <a:extLst>
              <a:ext uri="{FF2B5EF4-FFF2-40B4-BE49-F238E27FC236}">
                <a16:creationId xmlns:a16="http://schemas.microsoft.com/office/drawing/2014/main" id="{40DBA58F-B1BD-3853-7FAC-C81E7C5D3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9832" y="1102064"/>
            <a:ext cx="647863" cy="647863"/>
          </a:xfrm>
          <a:prstGeom prst="rect">
            <a:avLst/>
          </a:prstGeom>
        </p:spPr>
      </p:pic>
      <p:pic>
        <p:nvPicPr>
          <p:cNvPr id="37" name="Graphic 36" descr="Soccer ball with solid fill">
            <a:extLst>
              <a:ext uri="{FF2B5EF4-FFF2-40B4-BE49-F238E27FC236}">
                <a16:creationId xmlns:a16="http://schemas.microsoft.com/office/drawing/2014/main" id="{FD0E5A41-46C5-905F-C9C5-BB4DDCB14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9832" y="2069219"/>
            <a:ext cx="647863" cy="64786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E85E8E3-E6D4-2DA0-BFAB-9457308ED6E9}"/>
              </a:ext>
            </a:extLst>
          </p:cNvPr>
          <p:cNvSpPr txBox="1"/>
          <p:nvPr/>
        </p:nvSpPr>
        <p:spPr>
          <a:xfrm>
            <a:off x="4904204" y="2008429"/>
            <a:ext cx="6268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badi Extra Light" panose="020B0204020104020204" pitchFamily="34" charset="0"/>
              </a:rPr>
              <a:t>Scalable Order Options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Commit to as many units as needed for maximum merchandising impact </a:t>
            </a:r>
          </a:p>
        </p:txBody>
      </p:sp>
      <p:pic>
        <p:nvPicPr>
          <p:cNvPr id="2" name="Picture 1" descr="A display of long thin sticks&#10;&#10;AI-generated content may be incorrect.">
            <a:extLst>
              <a:ext uri="{FF2B5EF4-FFF2-40B4-BE49-F238E27FC236}">
                <a16:creationId xmlns:a16="http://schemas.microsoft.com/office/drawing/2014/main" id="{B2825C3E-D1BB-C77F-F2A9-095F28C334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814"/>
          <a:stretch>
            <a:fillRect/>
          </a:stretch>
        </p:blipFill>
        <p:spPr>
          <a:xfrm>
            <a:off x="8019289" y="5003752"/>
            <a:ext cx="759974" cy="167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E29AB-8773-1F72-B2E2-4AE798200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41B80-C2D3-37BD-F2C4-8DAF2183F03E}"/>
              </a:ext>
            </a:extLst>
          </p:cNvPr>
          <p:cNvSpPr/>
          <p:nvPr/>
        </p:nvSpPr>
        <p:spPr>
          <a:xfrm>
            <a:off x="3383394" y="6282108"/>
            <a:ext cx="1809947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5BCBC-2345-CC61-42FD-931BB3FC8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2"/>
          <a:stretch/>
        </p:blipFill>
        <p:spPr>
          <a:xfrm>
            <a:off x="424207" y="136689"/>
            <a:ext cx="776130" cy="860386"/>
          </a:xfrm>
          <a:prstGeom prst="rect">
            <a:avLst/>
          </a:prstGeom>
        </p:spPr>
      </p:pic>
      <p:pic>
        <p:nvPicPr>
          <p:cNvPr id="3" name="Picture 2" descr="A group of red and blue cups on a shelf&#10;&#10;AI-generated content may be incorrect.">
            <a:extLst>
              <a:ext uri="{FF2B5EF4-FFF2-40B4-BE49-F238E27FC236}">
                <a16:creationId xmlns:a16="http://schemas.microsoft.com/office/drawing/2014/main" id="{8621BA1F-8294-F7F1-77D4-1B948AD70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29" t="938" r="25451" b="15245"/>
          <a:stretch>
            <a:fillRect/>
          </a:stretch>
        </p:blipFill>
        <p:spPr>
          <a:xfrm>
            <a:off x="3366385" y="657150"/>
            <a:ext cx="1310826" cy="5543699"/>
          </a:xfrm>
          <a:prstGeom prst="rect">
            <a:avLst/>
          </a:prstGeom>
        </p:spPr>
      </p:pic>
      <p:pic>
        <p:nvPicPr>
          <p:cNvPr id="4" name="Picture 3" descr="A display of long thin sticks&#10;&#10;AI-generated content may be incorrect.">
            <a:extLst>
              <a:ext uri="{FF2B5EF4-FFF2-40B4-BE49-F238E27FC236}">
                <a16:creationId xmlns:a16="http://schemas.microsoft.com/office/drawing/2014/main" id="{737AA46C-2A61-775E-85A0-8DD5D20E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14"/>
          <a:stretch>
            <a:fillRect/>
          </a:stretch>
        </p:blipFill>
        <p:spPr>
          <a:xfrm>
            <a:off x="7072083" y="730882"/>
            <a:ext cx="2774218" cy="6127118"/>
          </a:xfrm>
          <a:prstGeom prst="rect">
            <a:avLst/>
          </a:prstGeom>
        </p:spPr>
      </p:pic>
      <p:pic>
        <p:nvPicPr>
          <p:cNvPr id="10" name="Picture 9" descr="A red and white rectangular object with football balls on it&#10;&#10;AI-generated content may be incorrect.">
            <a:extLst>
              <a:ext uri="{FF2B5EF4-FFF2-40B4-BE49-F238E27FC236}">
                <a16:creationId xmlns:a16="http://schemas.microsoft.com/office/drawing/2014/main" id="{B14F9726-6F9D-3DBB-E34E-168BAEC38B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346" b="8213"/>
          <a:stretch>
            <a:fillRect/>
          </a:stretch>
        </p:blipFill>
        <p:spPr>
          <a:xfrm>
            <a:off x="6096000" y="688988"/>
            <a:ext cx="1586257" cy="5640585"/>
          </a:xfrm>
          <a:prstGeom prst="rect">
            <a:avLst/>
          </a:prstGeom>
        </p:spPr>
      </p:pic>
      <p:pic>
        <p:nvPicPr>
          <p:cNvPr id="12" name="Picture 11" descr="A group of red cups on a shelf&#10;&#10;AI-generated content may be incorrect.">
            <a:extLst>
              <a:ext uri="{FF2B5EF4-FFF2-40B4-BE49-F238E27FC236}">
                <a16:creationId xmlns:a16="http://schemas.microsoft.com/office/drawing/2014/main" id="{112CCC73-C7C5-55FD-8498-186CC45B4F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599"/>
          <a:stretch>
            <a:fillRect/>
          </a:stretch>
        </p:blipFill>
        <p:spPr>
          <a:xfrm>
            <a:off x="4848292" y="555114"/>
            <a:ext cx="1537551" cy="5713831"/>
          </a:xfrm>
          <a:prstGeom prst="rect">
            <a:avLst/>
          </a:prstGeom>
        </p:spPr>
      </p:pic>
      <p:pic>
        <p:nvPicPr>
          <p:cNvPr id="15" name="Picture 14" descr="A red box with white balls&#10;&#10;AI-generated content may be incorrect.">
            <a:extLst>
              <a:ext uri="{FF2B5EF4-FFF2-40B4-BE49-F238E27FC236}">
                <a16:creationId xmlns:a16="http://schemas.microsoft.com/office/drawing/2014/main" id="{429F95DD-E717-D7E0-8890-C7B38E4916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813" t="899" r="27668" b="20224"/>
          <a:stretch>
            <a:fillRect/>
          </a:stretch>
        </p:blipFill>
        <p:spPr>
          <a:xfrm>
            <a:off x="1924768" y="566882"/>
            <a:ext cx="1458626" cy="5884798"/>
          </a:xfrm>
          <a:prstGeom prst="rect">
            <a:avLst/>
          </a:prstGeom>
        </p:spPr>
      </p:pic>
      <p:pic>
        <p:nvPicPr>
          <p:cNvPr id="21" name="Picture 20" descr="A stack of boxes of popcorn&#10;&#10;AI-generated content may be incorrect.">
            <a:extLst>
              <a:ext uri="{FF2B5EF4-FFF2-40B4-BE49-F238E27FC236}">
                <a16:creationId xmlns:a16="http://schemas.microsoft.com/office/drawing/2014/main" id="{21A96DBA-961F-20D6-C7CD-38313BFBD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3404" y="566882"/>
            <a:ext cx="2390090" cy="59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2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9783-DE72-F272-8DA1-589E7483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E954C4-9DA6-0423-B2AA-19BDD6F4566A}"/>
              </a:ext>
            </a:extLst>
          </p:cNvPr>
          <p:cNvSpPr/>
          <p:nvPr/>
        </p:nvSpPr>
        <p:spPr>
          <a:xfrm>
            <a:off x="1814864" y="6071616"/>
            <a:ext cx="949452" cy="746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79B7C-A32B-854A-8B02-BD500F7774BD}"/>
              </a:ext>
            </a:extLst>
          </p:cNvPr>
          <p:cNvSpPr txBox="1"/>
          <p:nvPr/>
        </p:nvSpPr>
        <p:spPr>
          <a:xfrm>
            <a:off x="1543029" y="233567"/>
            <a:ext cx="8919428" cy="707886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badi Extra Light" panose="020B0204020104020204" pitchFamily="34" charset="0"/>
              </a:rPr>
              <a:t>Many Display Options. </a:t>
            </a:r>
            <a:r>
              <a:rPr lang="en-US" sz="4000" b="1">
                <a:solidFill>
                  <a:schemeClr val="bg1"/>
                </a:solidFill>
                <a:latin typeface="Abadi Extra Light" panose="020B0204020104020204" pitchFamily="34" charset="0"/>
              </a:rPr>
              <a:t>Massive Sales Wins.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5096F-46E8-3D9F-6B6F-BEB17A04EC52}"/>
              </a:ext>
            </a:extLst>
          </p:cNvPr>
          <p:cNvSpPr/>
          <p:nvPr/>
        </p:nvSpPr>
        <p:spPr>
          <a:xfrm>
            <a:off x="263950" y="6212264"/>
            <a:ext cx="1809947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C2276-F2C6-8FCE-9143-26FB5C6FBF55}"/>
              </a:ext>
            </a:extLst>
          </p:cNvPr>
          <p:cNvSpPr/>
          <p:nvPr/>
        </p:nvSpPr>
        <p:spPr>
          <a:xfrm>
            <a:off x="1079479" y="1250968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FLOOR DISPLAY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C62513-28BC-071B-8A92-35FEA7885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424207" y="136689"/>
            <a:ext cx="776130" cy="8603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BE3C3-A384-3A56-739F-C69C2D472D2E}"/>
              </a:ext>
            </a:extLst>
          </p:cNvPr>
          <p:cNvSpPr/>
          <p:nvPr/>
        </p:nvSpPr>
        <p:spPr>
          <a:xfrm>
            <a:off x="263950" y="1140643"/>
            <a:ext cx="4402318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Soccer ball with solid fill">
            <a:extLst>
              <a:ext uri="{FF2B5EF4-FFF2-40B4-BE49-F238E27FC236}">
                <a16:creationId xmlns:a16="http://schemas.microsoft.com/office/drawing/2014/main" id="{4E931E05-3B28-2F75-3C43-D316428E4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4920" y="166829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F80CB8-5EDA-657E-8EAB-44C80014BA2F}"/>
              </a:ext>
            </a:extLst>
          </p:cNvPr>
          <p:cNvSpPr txBox="1"/>
          <p:nvPr/>
        </p:nvSpPr>
        <p:spPr>
          <a:xfrm>
            <a:off x="5659320" y="1621165"/>
            <a:ext cx="6268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badi Extra Light" panose="020B0204020104020204" pitchFamily="34" charset="0"/>
              </a:rPr>
              <a:t>Feature in the “Fan Zone”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Display alongside US Soccer feature tables, displays or racks for instant relevance and basket building</a:t>
            </a:r>
          </a:p>
          <a:p>
            <a:endParaRPr lang="en-US" sz="32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2" name="Graphic 21" descr="Soccer ball with solid fill">
            <a:extLst>
              <a:ext uri="{FF2B5EF4-FFF2-40B4-BE49-F238E27FC236}">
                <a16:creationId xmlns:a16="http://schemas.microsoft.com/office/drawing/2014/main" id="{AF23FF52-DC5A-DE61-AA46-5CAEBF8CD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4920" y="3242954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891F28-33DB-94F7-F382-5128D61F81BA}"/>
              </a:ext>
            </a:extLst>
          </p:cNvPr>
          <p:cNvSpPr txBox="1"/>
          <p:nvPr/>
        </p:nvSpPr>
        <p:spPr>
          <a:xfrm>
            <a:off x="5659320" y="3299515"/>
            <a:ext cx="6268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badi Extra Light" panose="020B0204020104020204" pitchFamily="34" charset="0"/>
              </a:rPr>
              <a:t>Pair with Game Day Essentials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Place right by salty snacks, soda pop or beer for easy pick me ups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Eye-level access &amp; easy grab-and-go formats encourage unplanned buys</a:t>
            </a:r>
          </a:p>
          <a:p>
            <a:endParaRPr lang="en-US" sz="32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4" name="Graphic 23" descr="Soccer ball with solid fill">
            <a:extLst>
              <a:ext uri="{FF2B5EF4-FFF2-40B4-BE49-F238E27FC236}">
                <a16:creationId xmlns:a16="http://schemas.microsoft.com/office/drawing/2014/main" id="{14C25256-4247-B95A-7FF1-46BBFDD38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4920" y="493073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C6881B-CC26-1615-48CE-203D58F2DF9D}"/>
              </a:ext>
            </a:extLst>
          </p:cNvPr>
          <p:cNvSpPr txBox="1"/>
          <p:nvPr/>
        </p:nvSpPr>
        <p:spPr>
          <a:xfrm>
            <a:off x="5659320" y="5029523"/>
            <a:ext cx="6268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badi Extra Light" panose="020B0204020104020204" pitchFamily="34" charset="0"/>
              </a:rPr>
              <a:t>Cohesive Branding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Official U.S. Soccer graphics ensure the display integrates seamlessly into the surrounding feature, creating a unified shopper experience</a:t>
            </a:r>
          </a:p>
          <a:p>
            <a:endParaRPr lang="en-US" sz="32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F33B9-945C-8F0C-716C-68533D0EF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949" y="1804561"/>
            <a:ext cx="1419765" cy="48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32D16-558B-1027-ABE8-ECEE828C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5656DF-D6C1-4B79-3D8B-C0094659A35C}"/>
              </a:ext>
            </a:extLst>
          </p:cNvPr>
          <p:cNvSpPr/>
          <p:nvPr/>
        </p:nvSpPr>
        <p:spPr>
          <a:xfrm>
            <a:off x="1814864" y="6071616"/>
            <a:ext cx="949452" cy="746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3F203-E298-CC00-07EF-02079B407913}"/>
              </a:ext>
            </a:extLst>
          </p:cNvPr>
          <p:cNvSpPr txBox="1"/>
          <p:nvPr/>
        </p:nvSpPr>
        <p:spPr>
          <a:xfrm>
            <a:off x="1543029" y="233567"/>
            <a:ext cx="8919428" cy="707886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badi Extra Light" panose="020B0204020104020204" pitchFamily="34" charset="0"/>
              </a:rPr>
              <a:t>Many Display Options. </a:t>
            </a:r>
            <a:r>
              <a:rPr lang="en-US" sz="4000" b="1">
                <a:solidFill>
                  <a:schemeClr val="bg1"/>
                </a:solidFill>
                <a:latin typeface="Abadi Extra Light" panose="020B0204020104020204" pitchFamily="34" charset="0"/>
              </a:rPr>
              <a:t>Massive Sales Wins.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B8BD4-DCA9-6896-ABBC-5D63B3BFB2A2}"/>
              </a:ext>
            </a:extLst>
          </p:cNvPr>
          <p:cNvSpPr/>
          <p:nvPr/>
        </p:nvSpPr>
        <p:spPr>
          <a:xfrm>
            <a:off x="263950" y="6212264"/>
            <a:ext cx="1809947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C2375-5E19-DD92-3C49-5F0ABE4288F4}"/>
              </a:ext>
            </a:extLst>
          </p:cNvPr>
          <p:cNvSpPr/>
          <p:nvPr/>
        </p:nvSpPr>
        <p:spPr>
          <a:xfrm>
            <a:off x="259080" y="1289869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POWER PANEL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42F19-C371-F985-D8D7-2D73A0C1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2"/>
          <a:stretch/>
        </p:blipFill>
        <p:spPr>
          <a:xfrm>
            <a:off x="424207" y="136689"/>
            <a:ext cx="776130" cy="8603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2BCDCD-61E3-AEA2-1467-CDF1BE151710}"/>
              </a:ext>
            </a:extLst>
          </p:cNvPr>
          <p:cNvSpPr/>
          <p:nvPr/>
        </p:nvSpPr>
        <p:spPr>
          <a:xfrm>
            <a:off x="177924" y="1140643"/>
            <a:ext cx="3232788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Soccer ball with solid fill">
            <a:extLst>
              <a:ext uri="{FF2B5EF4-FFF2-40B4-BE49-F238E27FC236}">
                <a16:creationId xmlns:a16="http://schemas.microsoft.com/office/drawing/2014/main" id="{0390661C-3FC1-EBCD-7904-FFCE5BE9B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1137" y="209303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4109B4-453C-A52E-00EE-54D5C25A3E63}"/>
              </a:ext>
            </a:extLst>
          </p:cNvPr>
          <p:cNvSpPr txBox="1"/>
          <p:nvPr/>
        </p:nvSpPr>
        <p:spPr>
          <a:xfrm>
            <a:off x="4625537" y="2016112"/>
            <a:ext cx="5836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badi Extra Light" panose="020B0204020104020204" pitchFamily="34" charset="0"/>
              </a:rPr>
              <a:t>Maximizes Existing Fixtures 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Jacent power panel or new panel space to create a cohesive , high-impact display in high-traffic locations</a:t>
            </a:r>
          </a:p>
          <a:p>
            <a:endParaRPr lang="en-US" sz="32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5" name="Graphic 24" descr="Soccer ball with solid fill">
            <a:extLst>
              <a:ext uri="{FF2B5EF4-FFF2-40B4-BE49-F238E27FC236}">
                <a16:creationId xmlns:a16="http://schemas.microsoft.com/office/drawing/2014/main" id="{6FC934C8-DF5D-7938-FA95-AFC401DF1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1137" y="3850573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819C34-B188-393B-EC74-F1E400A41F8C}"/>
              </a:ext>
            </a:extLst>
          </p:cNvPr>
          <p:cNvSpPr txBox="1"/>
          <p:nvPr/>
        </p:nvSpPr>
        <p:spPr>
          <a:xfrm>
            <a:off x="4625537" y="3795889"/>
            <a:ext cx="5836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badi Extra Light" panose="020B0204020104020204" pitchFamily="34" charset="0"/>
              </a:rPr>
              <a:t>Boost Sales Velocity </a:t>
            </a:r>
          </a:p>
          <a:p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Replace core items with U.S. Soccer products during the World Cup to tap into fan excitement, driving faster product turn </a:t>
            </a:r>
          </a:p>
          <a:p>
            <a:endParaRPr lang="en-US" sz="32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6310A-4910-8013-1453-79D6FD471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20" y="1846021"/>
            <a:ext cx="1349276" cy="48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44A5-E00F-FC27-91F2-A946D2314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7822245-EE04-E37E-CC21-8EC1EF7B422C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C4A217A-047F-E7DF-E8C5-D801728CE24D}"/>
              </a:ext>
            </a:extLst>
          </p:cNvPr>
          <p:cNvSpPr/>
          <p:nvPr/>
        </p:nvSpPr>
        <p:spPr>
          <a:xfrm>
            <a:off x="8077103" y="-9145"/>
            <a:ext cx="4114897" cy="6857999"/>
          </a:xfrm>
          <a:custGeom>
            <a:avLst/>
            <a:gdLst/>
            <a:ahLst/>
            <a:cxnLst/>
            <a:rect l="l" t="t" r="r" b="b"/>
            <a:pathLst>
              <a:path w="3982720" h="6850380">
                <a:moveTo>
                  <a:pt x="3982415" y="0"/>
                </a:moveTo>
                <a:lnTo>
                  <a:pt x="0" y="0"/>
                </a:lnTo>
                <a:lnTo>
                  <a:pt x="0" y="6849888"/>
                </a:lnTo>
                <a:lnTo>
                  <a:pt x="3982415" y="6849888"/>
                </a:lnTo>
                <a:lnTo>
                  <a:pt x="39824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2702405B-848C-BE86-70E6-840D9C3A9702}"/>
              </a:ext>
            </a:extLst>
          </p:cNvPr>
          <p:cNvSpPr txBox="1"/>
          <p:nvPr/>
        </p:nvSpPr>
        <p:spPr>
          <a:xfrm>
            <a:off x="3785648" y="613648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Mini Party Cups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01B6E-ABE2-B390-C17F-2750DDEC2B0E}"/>
              </a:ext>
            </a:extLst>
          </p:cNvPr>
          <p:cNvSpPr txBox="1"/>
          <p:nvPr/>
        </p:nvSpPr>
        <p:spPr>
          <a:xfrm>
            <a:off x="68580" y="5281165"/>
            <a:ext cx="22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Seasonal Flex Clip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Floor Display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B6BCAF-6B4C-736B-560B-857AD79121E3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1.97”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8.07”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5.51”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D69DBC-E530-0879-39ED-C2DFF1EC6857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6-37118-13662-0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71763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802B77-FB8E-9480-85C5-D6C438DCF15F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33D176-54F7-F17B-7DCA-C9EC1C424F28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F3B388-04A5-C7CF-8D69-F41F4796F68C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5FC23DD0-D63E-84DD-2809-9243AA9D2C3A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552A3F-05C8-8E43-9AED-48C8EC6A76EC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D49581-7302-6BB6-5386-AAE311DB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0313A8C-B23C-9E54-4294-05726F0FD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F965FB-1EE8-A776-1702-CEE11475AACE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29914676-FF96-6DE8-6AF3-147678EC9C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13"/>
          <a:stretch/>
        </p:blipFill>
        <p:spPr>
          <a:xfrm>
            <a:off x="8077102" y="-42686"/>
            <a:ext cx="4131899" cy="4935109"/>
          </a:xfrm>
          <a:prstGeom prst="rect">
            <a:avLst/>
          </a:prstGeom>
        </p:spPr>
      </p:pic>
      <p:sp>
        <p:nvSpPr>
          <p:cNvPr id="11" name="object 15">
            <a:extLst>
              <a:ext uri="{FF2B5EF4-FFF2-40B4-BE49-F238E27FC236}">
                <a16:creationId xmlns:a16="http://schemas.microsoft.com/office/drawing/2014/main" id="{5DB35409-5626-7000-EDA2-8FF44EC4A55A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$4.99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AC08C-E3E0-2493-2ADD-AC20B45E7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437" y="1740397"/>
            <a:ext cx="4044922" cy="337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7E9AA-6016-BE58-4E44-744E0DF9DA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1FDB-4E13-A18E-1CCA-33D209B9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3C4450-B40F-A243-A5AC-0B22EFF2217D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E28430E-A171-A25F-9079-3D49E13A265F}"/>
              </a:ext>
            </a:extLst>
          </p:cNvPr>
          <p:cNvSpPr/>
          <p:nvPr/>
        </p:nvSpPr>
        <p:spPr>
          <a:xfrm>
            <a:off x="8077103" y="-9145"/>
            <a:ext cx="4114897" cy="6857999"/>
          </a:xfrm>
          <a:custGeom>
            <a:avLst/>
            <a:gdLst/>
            <a:ahLst/>
            <a:cxnLst/>
            <a:rect l="l" t="t" r="r" b="b"/>
            <a:pathLst>
              <a:path w="3982720" h="6850380">
                <a:moveTo>
                  <a:pt x="3982415" y="0"/>
                </a:moveTo>
                <a:lnTo>
                  <a:pt x="0" y="0"/>
                </a:lnTo>
                <a:lnTo>
                  <a:pt x="0" y="6849888"/>
                </a:lnTo>
                <a:lnTo>
                  <a:pt x="3982415" y="6849888"/>
                </a:lnTo>
                <a:lnTo>
                  <a:pt x="39824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F2261731-3055-D836-963A-2E9E2CD8C5E6}"/>
              </a:ext>
            </a:extLst>
          </p:cNvPr>
          <p:cNvSpPr txBox="1"/>
          <p:nvPr/>
        </p:nvSpPr>
        <p:spPr>
          <a:xfrm>
            <a:off x="3785648" y="613648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Table Tennis Balls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BABC5E-31B4-91FD-4080-F9B88E1A353E}"/>
              </a:ext>
            </a:extLst>
          </p:cNvPr>
          <p:cNvSpPr txBox="1"/>
          <p:nvPr/>
        </p:nvSpPr>
        <p:spPr>
          <a:xfrm>
            <a:off x="68580" y="5281165"/>
            <a:ext cx="220599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Seasonal Flex Clip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Floor Display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9E4CA-A552-F34C-D31D-A25E882D79D7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1.65”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8.07”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1.57”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81F77D-341B-414A-A6BC-C87156504051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6-37118-13663-7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71762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93AAE2-292D-323F-CF87-672B381D2BA9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48E8D1-F5E2-60E1-5E92-83841D3CE090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EAD0EA-2219-EA68-7FF6-433587AC8247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5082B36B-7678-E617-3CF3-87EBD524BF74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1CFF3-0175-0439-07BA-FF0EE8A93FD1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9DFAC1-6C4F-122C-076D-61ABC5E3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A8D8629-213C-D5F3-CFF4-8ED9EA063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220F53-0D1C-D4A9-66F3-57034118F336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C14EE026-55C7-D38B-AB8B-8B0EEF8B1E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721"/>
          <a:stretch/>
        </p:blipFill>
        <p:spPr>
          <a:xfrm>
            <a:off x="8082424" y="-9145"/>
            <a:ext cx="4114897" cy="4867954"/>
          </a:xfrm>
          <a:prstGeom prst="rect">
            <a:avLst/>
          </a:prstGeom>
        </p:spPr>
      </p:pic>
      <p:sp>
        <p:nvSpPr>
          <p:cNvPr id="55" name="object 15">
            <a:extLst>
              <a:ext uri="{FF2B5EF4-FFF2-40B4-BE49-F238E27FC236}">
                <a16:creationId xmlns:a16="http://schemas.microsoft.com/office/drawing/2014/main" id="{B93C29DF-827C-D159-56D5-E29F267FF7A3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$4.99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93253-53D6-13F0-7072-D0C5A0C2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622" y="1619422"/>
            <a:ext cx="4593988" cy="3483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F49BA-D576-0FD0-2D9D-C90209AA11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A70CD-5BF9-3AB0-C263-541D6D18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E4FBC3A-0A42-374A-BDF0-D5AD233432C8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81DA1CF-E0EA-1B6B-8AA2-D65F78D951BA}"/>
              </a:ext>
            </a:extLst>
          </p:cNvPr>
          <p:cNvSpPr/>
          <p:nvPr/>
        </p:nvSpPr>
        <p:spPr>
          <a:xfrm>
            <a:off x="8077103" y="-9145"/>
            <a:ext cx="4114897" cy="6857999"/>
          </a:xfrm>
          <a:custGeom>
            <a:avLst/>
            <a:gdLst/>
            <a:ahLst/>
            <a:cxnLst/>
            <a:rect l="l" t="t" r="r" b="b"/>
            <a:pathLst>
              <a:path w="3982720" h="6850380">
                <a:moveTo>
                  <a:pt x="3982415" y="0"/>
                </a:moveTo>
                <a:lnTo>
                  <a:pt x="0" y="0"/>
                </a:lnTo>
                <a:lnTo>
                  <a:pt x="0" y="6849888"/>
                </a:lnTo>
                <a:lnTo>
                  <a:pt x="3982415" y="6849888"/>
                </a:lnTo>
                <a:lnTo>
                  <a:pt x="39824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2F25A7CB-7B46-205C-ABE1-ECBB0FDC56EE}"/>
              </a:ext>
            </a:extLst>
          </p:cNvPr>
          <p:cNvSpPr txBox="1"/>
          <p:nvPr/>
        </p:nvSpPr>
        <p:spPr>
          <a:xfrm>
            <a:off x="3785648" y="613648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Activity Pack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25E4A2-9FBD-9756-508B-AF9200662913}"/>
              </a:ext>
            </a:extLst>
          </p:cNvPr>
          <p:cNvSpPr txBox="1"/>
          <p:nvPr/>
        </p:nvSpPr>
        <p:spPr>
          <a:xfrm>
            <a:off x="68580" y="5281165"/>
            <a:ext cx="22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Seasonal Flex Clip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Floor Display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4C2036-F0F3-057D-16C5-508355D8F4AA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2”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9.84”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5.43”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6529C-A694-91A9-1FBB-77A2B3BC9B68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6-37118-13664-4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71764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94239-F9E2-894D-C86D-8FC545554037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8A290D-999A-7323-E9FD-49A0F9675FE5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899D2-74CE-9659-43A5-825B7C5B58A8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FCF2367A-8218-CDDE-916B-9656C7D1BEFB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00204-676A-C01B-1474-7685644BD364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590A9CA-C4D0-9431-8F42-8483B6A3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DD2F48-C87A-1F32-34F7-519698D87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25D452-4716-B048-25F4-D280C00D999A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3C49B07-56D4-5971-6043-DBAF44218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220" y="-9145"/>
            <a:ext cx="4121779" cy="4744112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B3C59A7F-4722-17E8-1C1B-E733321CB021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$4.99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4B01D-FD5F-F08C-2F69-7B10E987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507" y="1660953"/>
            <a:ext cx="3900404" cy="3574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A0893-E788-C3D3-9429-427C8133AB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B303C-C315-DAB4-E324-881301C7A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A79F924-DE00-FA54-E44E-24DD5873FF00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7B068B1-4AB3-61C7-8319-3E76D34DFC9F}"/>
              </a:ext>
            </a:extLst>
          </p:cNvPr>
          <p:cNvSpPr/>
          <p:nvPr/>
        </p:nvSpPr>
        <p:spPr>
          <a:xfrm>
            <a:off x="8077103" y="-9145"/>
            <a:ext cx="4114897" cy="6857999"/>
          </a:xfrm>
          <a:custGeom>
            <a:avLst/>
            <a:gdLst/>
            <a:ahLst/>
            <a:cxnLst/>
            <a:rect l="l" t="t" r="r" b="b"/>
            <a:pathLst>
              <a:path w="3982720" h="6850380">
                <a:moveTo>
                  <a:pt x="3982415" y="0"/>
                </a:moveTo>
                <a:lnTo>
                  <a:pt x="0" y="0"/>
                </a:lnTo>
                <a:lnTo>
                  <a:pt x="0" y="6849888"/>
                </a:lnTo>
                <a:lnTo>
                  <a:pt x="3982415" y="6849888"/>
                </a:lnTo>
                <a:lnTo>
                  <a:pt x="39824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59DA1B09-E4B7-0979-EC3F-5AC309A603D4}"/>
              </a:ext>
            </a:extLst>
          </p:cNvPr>
          <p:cNvSpPr txBox="1"/>
          <p:nvPr/>
        </p:nvSpPr>
        <p:spPr>
          <a:xfrm>
            <a:off x="3785648" y="613648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Straw Toppers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6BFFC0-7A3D-7997-D251-518B18D31DC9}"/>
              </a:ext>
            </a:extLst>
          </p:cNvPr>
          <p:cNvSpPr txBox="1"/>
          <p:nvPr/>
        </p:nvSpPr>
        <p:spPr>
          <a:xfrm>
            <a:off x="68580" y="5281165"/>
            <a:ext cx="22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Seasonal Flex Clip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Floor Display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E6D17-CFD6-A9B6-C8F6-374B829A294A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.39”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9.33”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4.53”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24F44-62EF-5D08-2E3D-2856E263C37F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6-37118-13669-9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71761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59721D-A28A-A1DD-7211-011FFA2E700E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4B47D3-8626-F70F-3187-43116F577787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B52842-ADC6-DC28-F313-D6A3B66A8CC0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B2BE2E38-9F91-3489-9F20-A0732B0BF064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1C9E0-A9B5-6856-A041-3C8C02883B70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1CEA-952D-F4B3-5720-5BBD218F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74224C-3DAC-3B49-2859-FF363AFE0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94728E-6062-8A8C-E509-634631F63BFB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ject 15">
            <a:extLst>
              <a:ext uri="{FF2B5EF4-FFF2-40B4-BE49-F238E27FC236}">
                <a16:creationId xmlns:a16="http://schemas.microsoft.com/office/drawing/2014/main" id="{69AF70DF-A6A6-B08C-9912-F57F941F1AC1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$6.99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40D10-FA77-69AE-E566-CD2DAF4847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13"/>
          <a:stretch/>
        </p:blipFill>
        <p:spPr>
          <a:xfrm>
            <a:off x="8077102" y="-42686"/>
            <a:ext cx="4131899" cy="4935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B198F-C57B-4CA0-CF03-EBA3435A6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921" y="1720080"/>
            <a:ext cx="4541914" cy="3368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030B1-15DC-8D3C-09BC-2196E990DB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4A0C7-9B16-5470-4A5C-74DE36B2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A9E64A-122F-1144-2406-B4B23FA93E4D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1F64698-BF60-8626-6F42-3EB42F2D766C}"/>
              </a:ext>
            </a:extLst>
          </p:cNvPr>
          <p:cNvSpPr/>
          <p:nvPr/>
        </p:nvSpPr>
        <p:spPr>
          <a:xfrm>
            <a:off x="8077103" y="-9145"/>
            <a:ext cx="4114897" cy="6857999"/>
          </a:xfrm>
          <a:custGeom>
            <a:avLst/>
            <a:gdLst/>
            <a:ahLst/>
            <a:cxnLst/>
            <a:rect l="l" t="t" r="r" b="b"/>
            <a:pathLst>
              <a:path w="3982720" h="6850380">
                <a:moveTo>
                  <a:pt x="3982415" y="0"/>
                </a:moveTo>
                <a:lnTo>
                  <a:pt x="0" y="0"/>
                </a:lnTo>
                <a:lnTo>
                  <a:pt x="0" y="6849888"/>
                </a:lnTo>
                <a:lnTo>
                  <a:pt x="3982415" y="6849888"/>
                </a:lnTo>
                <a:lnTo>
                  <a:pt x="39824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AF020228-1002-30C3-E0E7-2F13362CB3D5}"/>
              </a:ext>
            </a:extLst>
          </p:cNvPr>
          <p:cNvSpPr txBox="1"/>
          <p:nvPr/>
        </p:nvSpPr>
        <p:spPr>
          <a:xfrm>
            <a:off x="3844995" y="588677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Party Picks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119890-B241-C4FA-42DB-D5C8CCCF56CD}"/>
              </a:ext>
            </a:extLst>
          </p:cNvPr>
          <p:cNvSpPr txBox="1"/>
          <p:nvPr/>
        </p:nvSpPr>
        <p:spPr>
          <a:xfrm>
            <a:off x="68580" y="5281165"/>
            <a:ext cx="22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Seasonal Flex Clip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Floor Display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FF970B-5E31-E69B-8406-943A74B91998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.39”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4.92”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3.93”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2DA7F5-6D20-CD75-AA5F-C472D09AD373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6-37118-13665-1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71766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52F574-CAD9-BD8A-E75C-009314BFE75F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AF594E-1959-A876-9C1B-2CA7C116C9DE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825907-A182-9A4B-2086-6680E8DE85EF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B7941B15-E3FD-30EB-1F35-DD4E1543F66C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473BD-0DB5-B91E-140F-D5868B601F48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91B7405-4034-D67E-E662-0CA02790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0E96CC6-ED9E-AD8D-F838-E9326C21D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6348BC-AC16-05F6-9564-B50B1ED87DC9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134DA-6DC4-C283-8E47-D679C1C7EA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721"/>
          <a:stretch/>
        </p:blipFill>
        <p:spPr>
          <a:xfrm>
            <a:off x="8082424" y="-9145"/>
            <a:ext cx="4114897" cy="4867954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011FF5B5-9B1A-F4AF-CBE1-36FB90560824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$4.99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96505-C91A-D59A-5FAD-6032AB7D7A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5B1C0-E21E-7D0C-A13A-27DF74A8F233}"/>
              </a:ext>
            </a:extLst>
          </p:cNvPr>
          <p:cNvGrpSpPr/>
          <p:nvPr/>
        </p:nvGrpSpPr>
        <p:grpSpPr>
          <a:xfrm>
            <a:off x="1777790" y="1853935"/>
            <a:ext cx="4813507" cy="3049886"/>
            <a:chOff x="1777790" y="1853935"/>
            <a:chExt cx="4813507" cy="30498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8DC3E-B221-78D7-3AA4-89CA57CE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0709"/>
            <a:stretch>
              <a:fillRect/>
            </a:stretch>
          </p:blipFill>
          <p:spPr>
            <a:xfrm>
              <a:off x="4114898" y="1862018"/>
              <a:ext cx="2476399" cy="304180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65C7EB-AA2E-EE94-90A5-158C493EF005}"/>
                </a:ext>
              </a:extLst>
            </p:cNvPr>
            <p:cNvGrpSpPr/>
            <p:nvPr/>
          </p:nvGrpSpPr>
          <p:grpSpPr>
            <a:xfrm>
              <a:off x="1777790" y="1853935"/>
              <a:ext cx="2334448" cy="3041803"/>
              <a:chOff x="2319191" y="3390461"/>
              <a:chExt cx="2399113" cy="302231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51117D8-D445-CCB1-DED2-10646BC2B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2247" b="62123"/>
              <a:stretch>
                <a:fillRect/>
              </a:stretch>
            </p:blipFill>
            <p:spPr>
              <a:xfrm>
                <a:off x="2319191" y="3390461"/>
                <a:ext cx="2399113" cy="1152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BB5E7C3-D3EB-CC51-F921-A939CA806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7814" t="38518" r="1870"/>
              <a:stretch>
                <a:fillRect/>
              </a:stretch>
            </p:blipFill>
            <p:spPr>
              <a:xfrm>
                <a:off x="2483159" y="4542604"/>
                <a:ext cx="2025443" cy="18701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7647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98DF-0E41-4418-E529-8C59C3E5A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C860870-75DE-3626-0111-15F278A2B5D7}"/>
              </a:ext>
            </a:extLst>
          </p:cNvPr>
          <p:cNvSpPr txBox="1"/>
          <p:nvPr/>
        </p:nvSpPr>
        <p:spPr>
          <a:xfrm>
            <a:off x="4847969" y="6466395"/>
            <a:ext cx="24955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Confidential</a:t>
            </a:r>
            <a:r>
              <a:rPr kumimoji="0" sz="1000" b="0" i="0" u="none" strike="noStrike" kern="0" cap="none" spc="2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0" cap="none" spc="4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>
                <a:ln>
                  <a:noFill/>
                </a:ln>
                <a:solidFill>
                  <a:srgbClr val="3E64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Information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59C41E7C-08C0-9AB6-A266-E09A4EF98D80}"/>
              </a:ext>
            </a:extLst>
          </p:cNvPr>
          <p:cNvSpPr txBox="1"/>
          <p:nvPr/>
        </p:nvSpPr>
        <p:spPr>
          <a:xfrm>
            <a:off x="3795752" y="613649"/>
            <a:ext cx="61991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Ink Free" panose="03080402000500000000" pitchFamily="66" charset="0"/>
              </a:rPr>
              <a:t>Bamboo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Picks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F92A45-7EFF-FF78-5FAD-3088D25E32E4}"/>
              </a:ext>
            </a:extLst>
          </p:cNvPr>
          <p:cNvSpPr txBox="1"/>
          <p:nvPr/>
        </p:nvSpPr>
        <p:spPr>
          <a:xfrm>
            <a:off x="68580" y="5281165"/>
            <a:ext cx="220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Placement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Seasonal Flex Clip</a:t>
            </a:r>
          </a:p>
          <a:p>
            <a:pPr lvl="0" defTabSz="914400">
              <a:defRPr/>
            </a:pP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Floor Display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61628A-D977-8E99-7EC3-CFA3D8E441B7}"/>
              </a:ext>
            </a:extLst>
          </p:cNvPr>
          <p:cNvSpPr txBox="1"/>
          <p:nvPr/>
        </p:nvSpPr>
        <p:spPr>
          <a:xfrm>
            <a:off x="1968921" y="5278026"/>
            <a:ext cx="1641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Depth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.79”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Height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8.27”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Width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4.33”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51972A-1D54-5636-803B-7E614D803B9A}"/>
              </a:ext>
            </a:extLst>
          </p:cNvPr>
          <p:cNvSpPr txBox="1"/>
          <p:nvPr/>
        </p:nvSpPr>
        <p:spPr>
          <a:xfrm>
            <a:off x="3734471" y="5278026"/>
            <a:ext cx="164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Identifier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UPC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6-37118-13666-8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Item Number </a:t>
            </a:r>
            <a:r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DM Sans" pitchFamily="2" charset="0"/>
              </a:rPr>
              <a:t>71759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A9B7AB-5A6F-52A6-F08F-617C203BE637}"/>
              </a:ext>
            </a:extLst>
          </p:cNvPr>
          <p:cNvSpPr txBox="1"/>
          <p:nvPr/>
        </p:nvSpPr>
        <p:spPr>
          <a:xfrm>
            <a:off x="5500021" y="5267473"/>
            <a:ext cx="23420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Scheduled 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Q2 2026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255ED4-BD16-9E5F-A0C7-75B2D58046CF}"/>
              </a:ext>
            </a:extLst>
          </p:cNvPr>
          <p:cNvCxnSpPr>
            <a:cxnSpLocks/>
          </p:cNvCxnSpPr>
          <p:nvPr/>
        </p:nvCxnSpPr>
        <p:spPr>
          <a:xfrm>
            <a:off x="0" y="1594851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B6ECB-5BE9-3140-2E26-8CB1DAE32B31}"/>
              </a:ext>
            </a:extLst>
          </p:cNvPr>
          <p:cNvCxnSpPr>
            <a:cxnSpLocks/>
          </p:cNvCxnSpPr>
          <p:nvPr/>
        </p:nvCxnSpPr>
        <p:spPr>
          <a:xfrm>
            <a:off x="0" y="5263148"/>
            <a:ext cx="807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8B7FA374-E444-EE34-62BB-D1D138012F45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A9337-DB01-AFC1-12EA-633049FE84EA}"/>
              </a:ext>
            </a:extLst>
          </p:cNvPr>
          <p:cNvSpPr txBox="1"/>
          <p:nvPr/>
        </p:nvSpPr>
        <p:spPr>
          <a:xfrm>
            <a:off x="6063798" y="46844"/>
            <a:ext cx="20133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NEW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F38BE0-3E95-FD42-8B1A-54C298B2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82"/>
          <a:stretch/>
        </p:blipFill>
        <p:spPr>
          <a:xfrm>
            <a:off x="0" y="475382"/>
            <a:ext cx="776130" cy="8603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BEBEF1-2D08-62B5-F3D9-70A74CE25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639213"/>
            <a:ext cx="2819400" cy="43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4EDCEBC-FDC1-E6DF-7279-5C193AD6ECA0}"/>
              </a:ext>
            </a:extLst>
          </p:cNvPr>
          <p:cNvCxnSpPr>
            <a:cxnSpLocks/>
          </p:cNvCxnSpPr>
          <p:nvPr/>
        </p:nvCxnSpPr>
        <p:spPr>
          <a:xfrm flipV="1">
            <a:off x="8077103" y="0"/>
            <a:ext cx="10104" cy="685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54F30-770A-7DBF-4637-661EB6DE9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721"/>
          <a:stretch/>
        </p:blipFill>
        <p:spPr>
          <a:xfrm>
            <a:off x="8082424" y="-9145"/>
            <a:ext cx="4114897" cy="4867954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17FB9483-87AF-B86D-F802-0DCC54CC97F4}"/>
              </a:ext>
            </a:extLst>
          </p:cNvPr>
          <p:cNvSpPr txBox="1"/>
          <p:nvPr/>
        </p:nvSpPr>
        <p:spPr>
          <a:xfrm>
            <a:off x="6551610" y="1294733"/>
            <a:ext cx="11587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SRP $4.99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780C7-206D-1141-982A-B48A73220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34" y="1594851"/>
            <a:ext cx="4174611" cy="3489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637874-9E06-0933-8795-6D2C79746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798" y="2075335"/>
            <a:ext cx="370710" cy="2835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7165B-E701-DED8-12DB-E40C3BBE13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227" t="81018"/>
          <a:stretch>
            <a:fillRect/>
          </a:stretch>
        </p:blipFill>
        <p:spPr>
          <a:xfrm>
            <a:off x="8604523" y="5571171"/>
            <a:ext cx="3237111" cy="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6308A-0A5A-DD1E-7719-862AC0487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608" y="6131393"/>
            <a:ext cx="1733945" cy="483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C5931-0C62-9748-37AC-132D3C03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260" y="-9144"/>
            <a:ext cx="381884" cy="6867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30B26-1A3F-07F8-E538-5DF3D8F6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18" y="6102856"/>
            <a:ext cx="547690" cy="7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490B1F-3264-0CA1-26DD-C84B1C553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5" y="14606"/>
            <a:ext cx="554959" cy="1488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2D3668-33C9-4C97-4D5B-0CAE03A974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50" t="6906" b="89"/>
          <a:stretch/>
        </p:blipFill>
        <p:spPr>
          <a:xfrm>
            <a:off x="525506" y="1034963"/>
            <a:ext cx="10979423" cy="4436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5747D3-FEA4-C102-78F9-0E9541775ED4}"/>
              </a:ext>
            </a:extLst>
          </p:cNvPr>
          <p:cNvSpPr txBox="1"/>
          <p:nvPr/>
        </p:nvSpPr>
        <p:spPr>
          <a:xfrm>
            <a:off x="417517" y="49315"/>
            <a:ext cx="7171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 MOMENT IS NOW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54317-DC89-871F-36F0-3D0369BD01C2}"/>
              </a:ext>
            </a:extLst>
          </p:cNvPr>
          <p:cNvSpPr txBox="1"/>
          <p:nvPr/>
        </p:nvSpPr>
        <p:spPr>
          <a:xfrm>
            <a:off x="109728" y="6131393"/>
            <a:ext cx="4178808" cy="666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63A5FA-BCD9-63B7-7228-FBC767651C42}"/>
              </a:ext>
            </a:extLst>
          </p:cNvPr>
          <p:cNvSpPr txBox="1"/>
          <p:nvPr/>
        </p:nvSpPr>
        <p:spPr>
          <a:xfrm>
            <a:off x="417517" y="5595997"/>
            <a:ext cx="735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SUMMER OF 2026, THE U.S. WILL HOST THE MOST-WATCHED SPORTING EVENT IN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viewership figures are projected. Source: FIFA 2024</a:t>
            </a:r>
          </a:p>
        </p:txBody>
      </p:sp>
    </p:spTree>
    <p:extLst>
      <p:ext uri="{BB962C8B-B14F-4D97-AF65-F5344CB8AC3E}">
        <p14:creationId xmlns:p14="http://schemas.microsoft.com/office/powerpoint/2010/main" val="298541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1B214-DB42-36FF-27C0-7BAC4FB5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B5DDA-73A4-A6DA-474B-E3DDD299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" y="0"/>
            <a:ext cx="12181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65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E62D4-F7D0-B6A8-1F52-1F744341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D5B62-79E4-98E9-1AD5-6CFC5C701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608" y="6131393"/>
            <a:ext cx="1733945" cy="483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89CB8-47A4-91BA-D8EC-C66DBB20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260" y="-9144"/>
            <a:ext cx="381884" cy="6867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CAF020-0098-157B-0247-0640ADAD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18" y="6102856"/>
            <a:ext cx="547690" cy="7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FB7194-0455-CAB9-5671-EAD0A38BB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5" y="14606"/>
            <a:ext cx="554959" cy="14886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1A2433-3468-1719-35FF-22A33DE4ECBC}"/>
              </a:ext>
            </a:extLst>
          </p:cNvPr>
          <p:cNvSpPr txBox="1"/>
          <p:nvPr/>
        </p:nvSpPr>
        <p:spPr>
          <a:xfrm>
            <a:off x="454937" y="184785"/>
            <a:ext cx="566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19DD1-0E9E-825A-325B-6A0C367FF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914" y="-41148"/>
            <a:ext cx="12280859" cy="68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7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D6ECA-0D74-5903-0E12-93562F07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" y="0"/>
            <a:ext cx="12172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6DC5C29-3DCD-3306-C195-4DBFFD6D82E8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192A8-BD4E-0688-D05E-E73D2C44A480}"/>
              </a:ext>
            </a:extLst>
          </p:cNvPr>
          <p:cNvSpPr txBox="1"/>
          <p:nvPr/>
        </p:nvSpPr>
        <p:spPr>
          <a:xfrm>
            <a:off x="173736" y="76944"/>
            <a:ext cx="11217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badi" panose="020B0604020104020204" pitchFamily="34" charset="0"/>
              </a:rPr>
              <a:t>Host Cities &amp; Key Matches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D6214-D626-8807-7FF5-67CE06718139}"/>
              </a:ext>
            </a:extLst>
          </p:cNvPr>
          <p:cNvSpPr txBox="1"/>
          <p:nvPr/>
        </p:nvSpPr>
        <p:spPr>
          <a:xfrm>
            <a:off x="173736" y="738663"/>
            <a:ext cx="1121740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>
                <a:solidFill>
                  <a:schemeClr val="tx2"/>
                </a:solidFill>
                <a:latin typeface="Abadi Extra Light" panose="020B0204020104020204" pitchFamily="34" charset="0"/>
              </a:rPr>
              <a:t>United States (11 host cities)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Atlanta, Georgia – Mercedes‑Benz Stadium (~71,000)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Boston, Massachusetts – Gillette Stadium (~66,000)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Dallas, Texas – AT&amp;T Stadium (~80,000)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Houston, Texas – NRG Stadium (~71,500)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Kansas City, Missouri – Arrowhead Stadium (~76,400)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Los Angeles, California – SoFi Stadium (~70,000)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Miami, Florida – Hard Rock Stadium (~65,300)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New York / New Jersey – MetLife Stadium (~82,500), *final on July 19, 2026*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Philadelphia, Pennsylvania – Lincoln Financial Field (~69,000)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San Francisco Bay Area, California – Levi’s Stadium (~68,500)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Seattle, Washington – Lumen Field (~69,000)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Abadi Extra Light" panose="020B02040201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Abadi Extra Light" panose="020B02040201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Abadi Extra Light" panose="020B02040201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Opening Match: June 11, 2026, at Estadio Azteca, Mexico 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First Match in Canada: June 12, 2026, at BMO Field, Toronto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First Match in the USA: June 12, 2026, at SoFi Stadium, Los Angeles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Semi-Finals: AT&amp;T Stadium (Dallas) and Mercedes-Benz Stadium (Atlanta)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Final Match: July 19, 2026, at MetLife Stadium, East Rutherford, New Jersey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badi Extra Light" panose="020B0204020104020204" pitchFamily="34" charset="0"/>
              </a:rPr>
              <a:t>Third-Place Playoff: Hard Rock Stadium (Miami)</a:t>
            </a:r>
          </a:p>
          <a:p>
            <a:endParaRPr lang="en-US" sz="1400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AFED3-2D28-9E07-D5E3-D3A8C9BB7CF1}"/>
              </a:ext>
            </a:extLst>
          </p:cNvPr>
          <p:cNvSpPr txBox="1"/>
          <p:nvPr/>
        </p:nvSpPr>
        <p:spPr>
          <a:xfrm>
            <a:off x="9054846" y="0"/>
            <a:ext cx="3463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Dates: June 11</a:t>
            </a:r>
            <a:r>
              <a:rPr lang="en-US" sz="1800" b="1" baseline="30000">
                <a:solidFill>
                  <a:schemeClr val="tx2"/>
                </a:solidFill>
                <a:latin typeface="Abadi" panose="020B0604020104020204" pitchFamily="34" charset="0"/>
              </a:rPr>
              <a:t>th</a:t>
            </a: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 – July 19</a:t>
            </a:r>
            <a:r>
              <a:rPr lang="en-US" sz="1800" b="1" baseline="30000">
                <a:solidFill>
                  <a:schemeClr val="tx2"/>
                </a:solidFill>
                <a:latin typeface="Abadi" panose="020B0604020104020204" pitchFamily="34" charset="0"/>
              </a:rPr>
              <a:t>th</a:t>
            </a: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02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6A3A-8085-0F73-D5D8-3C8D6409A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4794E37-EFD9-4656-5F25-DC35E0C85311}"/>
              </a:ext>
            </a:extLst>
          </p:cNvPr>
          <p:cNvSpPr txBox="1"/>
          <p:nvPr/>
        </p:nvSpPr>
        <p:spPr>
          <a:xfrm>
            <a:off x="2042290" y="6360117"/>
            <a:ext cx="26760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B1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 SOCCER 2026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C8CD2-1157-6141-D608-5A5120EA98EB}"/>
              </a:ext>
            </a:extLst>
          </p:cNvPr>
          <p:cNvSpPr txBox="1"/>
          <p:nvPr/>
        </p:nvSpPr>
        <p:spPr>
          <a:xfrm>
            <a:off x="201168" y="45720"/>
            <a:ext cx="6825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Abadi" panose="020B0604020104020204" pitchFamily="34" charset="0"/>
              </a:rPr>
              <a:t>Top 25 Cities – Outside of Host Cities </a:t>
            </a:r>
          </a:p>
          <a:p>
            <a:r>
              <a:rPr lang="en-US" sz="3200" b="1">
                <a:solidFill>
                  <a:schemeClr val="tx2"/>
                </a:solidFill>
                <a:latin typeface="Abadi" panose="020B0604020104020204" pitchFamily="34" charset="0"/>
              </a:rPr>
              <a:t>High US Soccer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6401C-F59A-DCE5-1D50-237292D9A47D}"/>
              </a:ext>
            </a:extLst>
          </p:cNvPr>
          <p:cNvSpPr txBox="1"/>
          <p:nvPr/>
        </p:nvSpPr>
        <p:spPr>
          <a:xfrm>
            <a:off x="420244" y="1320475"/>
            <a:ext cx="112174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New York-Newark-Jersey City, NY-NJ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Austin-Round Rock-San Marcos, TX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Cincinnati, OH-KY-IN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Washington-Arlington-Alexandria, DC-VA-MD-WV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Los Angeles-Long Beach-Anaheim, CA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Boston-Cambridge-Newton, MA-NH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San Francisco-Oakland-Fremont, CA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Dallas-Fort Worth-Arlington, TX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Des Moines-West Des Moines, IA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Denver-Aurora-Centennial, CO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Sacramento-Roseville-Folsom, CA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Hartford-West Hartford-East Hartford, CT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San Diego-Chula Vista-Carlsbad, CA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Logan, UT-ID</a:t>
            </a:r>
          </a:p>
          <a:p>
            <a:pPr>
              <a:buNone/>
            </a:pPr>
            <a:endParaRPr lang="en-US">
              <a:solidFill>
                <a:schemeClr val="tx2"/>
              </a:solidFill>
              <a:latin typeface="Abadi Extra Light" panose="020B0204020104020204" pitchFamily="34" charset="0"/>
            </a:endParaRPr>
          </a:p>
          <a:p>
            <a:pPr>
              <a:buNone/>
            </a:pPr>
            <a:endParaRPr lang="en-US">
              <a:solidFill>
                <a:schemeClr val="tx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57A9E-6295-BFF9-DE8C-002AD9CA5C98}"/>
              </a:ext>
            </a:extLst>
          </p:cNvPr>
          <p:cNvSpPr txBox="1"/>
          <p:nvPr/>
        </p:nvSpPr>
        <p:spPr>
          <a:xfrm>
            <a:off x="9118854" y="320040"/>
            <a:ext cx="3463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Dates: June 11</a:t>
            </a:r>
            <a:r>
              <a:rPr lang="en-US" sz="1800" b="1" baseline="30000">
                <a:solidFill>
                  <a:schemeClr val="tx2"/>
                </a:solidFill>
                <a:latin typeface="Abadi" panose="020B0604020104020204" pitchFamily="34" charset="0"/>
              </a:rPr>
              <a:t>th</a:t>
            </a: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 – July 19</a:t>
            </a:r>
            <a:r>
              <a:rPr lang="en-US" sz="1800" b="1" baseline="30000">
                <a:solidFill>
                  <a:schemeClr val="tx2"/>
                </a:solidFill>
                <a:latin typeface="Abadi" panose="020B0604020104020204" pitchFamily="34" charset="0"/>
              </a:rPr>
              <a:t>th</a:t>
            </a:r>
            <a:r>
              <a:rPr lang="en-US" sz="1800" b="1">
                <a:solidFill>
                  <a:schemeClr val="tx2"/>
                </a:solidFill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4B5F0-5889-46A7-BE34-AADBD7391E2E}"/>
              </a:ext>
            </a:extLst>
          </p:cNvPr>
          <p:cNvSpPr txBox="1"/>
          <p:nvPr/>
        </p:nvSpPr>
        <p:spPr>
          <a:xfrm>
            <a:off x="6096000" y="1336834"/>
            <a:ext cx="62910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Seattle-Tacoma-Bellevue, WA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Columbus, OH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Chicago-Naperville-Elgin, IL-IN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Minneapolis-St. Paul-Bloomington, MN-WI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Atlanta-Sandy Springs-Roswell, GA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Heber, UT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Ogden, UT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Philadelphia-Camden-Wilmington, PA-NJ-DE-MD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Provo-Orem-Lehi, UT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Madison, WI</a:t>
            </a:r>
          </a:p>
          <a:p>
            <a:pPr>
              <a:buNone/>
            </a:pPr>
            <a:r>
              <a:rPr lang="en-US">
                <a:solidFill>
                  <a:schemeClr val="tx2"/>
                </a:solidFill>
                <a:latin typeface="Abadi Extra Light" panose="020B0204020104020204" pitchFamily="34" charset="0"/>
              </a:rPr>
              <a:t>Worcester, MA</a:t>
            </a:r>
            <a:endParaRPr lang="en-US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6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97AE3-E566-DE0B-4FD0-6BE2BEBF9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F8531A-5E68-7EFB-CA59-8B06413332FE}"/>
              </a:ext>
            </a:extLst>
          </p:cNvPr>
          <p:cNvSpPr/>
          <p:nvPr/>
        </p:nvSpPr>
        <p:spPr>
          <a:xfrm>
            <a:off x="1814864" y="6071616"/>
            <a:ext cx="949452" cy="746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0725D-5D58-5956-CE02-F3B96CE778D8}"/>
              </a:ext>
            </a:extLst>
          </p:cNvPr>
          <p:cNvSpPr txBox="1"/>
          <p:nvPr/>
        </p:nvSpPr>
        <p:spPr>
          <a:xfrm>
            <a:off x="1543029" y="233567"/>
            <a:ext cx="8919428" cy="707886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badi Extra Light" panose="020B0204020104020204" pitchFamily="34" charset="0"/>
              </a:rPr>
              <a:t>Many Display Options. </a:t>
            </a:r>
            <a:r>
              <a:rPr lang="en-US" sz="4000" b="1">
                <a:solidFill>
                  <a:schemeClr val="bg1"/>
                </a:solidFill>
                <a:latin typeface="Abadi Extra Light" panose="020B0204020104020204" pitchFamily="34" charset="0"/>
              </a:rPr>
              <a:t>Massive Sales Wins.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AA35A-0C22-4C77-DAF8-A81F58ED56EE}"/>
              </a:ext>
            </a:extLst>
          </p:cNvPr>
          <p:cNvSpPr/>
          <p:nvPr/>
        </p:nvSpPr>
        <p:spPr>
          <a:xfrm>
            <a:off x="263950" y="6212264"/>
            <a:ext cx="1809947" cy="50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6EFD6-7739-75AD-5D8C-0652D9946156}"/>
              </a:ext>
            </a:extLst>
          </p:cNvPr>
          <p:cNvSpPr/>
          <p:nvPr/>
        </p:nvSpPr>
        <p:spPr>
          <a:xfrm>
            <a:off x="367645" y="1244338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FLOOR DISPLAY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81F0C9-7F7F-354C-79B1-69822B453A97}"/>
              </a:ext>
            </a:extLst>
          </p:cNvPr>
          <p:cNvSpPr/>
          <p:nvPr/>
        </p:nvSpPr>
        <p:spPr>
          <a:xfrm>
            <a:off x="4569868" y="1244338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FLEXCLIP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71977-B9C5-2943-31FD-49B6612CFA02}"/>
              </a:ext>
            </a:extLst>
          </p:cNvPr>
          <p:cNvSpPr/>
          <p:nvPr/>
        </p:nvSpPr>
        <p:spPr>
          <a:xfrm>
            <a:off x="8743810" y="1244337"/>
            <a:ext cx="3054285" cy="5090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badi Extra Light" panose="020B0204020104020204" pitchFamily="34" charset="0"/>
              </a:rPr>
              <a:t>POWER PANEL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5FAB8-9F10-ECD4-7C03-A7268677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2"/>
          <a:stretch/>
        </p:blipFill>
        <p:spPr>
          <a:xfrm>
            <a:off x="424207" y="136689"/>
            <a:ext cx="776130" cy="8603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D095CB-B786-11D6-9BDC-94F7DB664571}"/>
              </a:ext>
            </a:extLst>
          </p:cNvPr>
          <p:cNvSpPr/>
          <p:nvPr/>
        </p:nvSpPr>
        <p:spPr>
          <a:xfrm>
            <a:off x="263950" y="1140643"/>
            <a:ext cx="3318236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D73EB-4170-9DEE-6604-E710AF2C7FC7}"/>
              </a:ext>
            </a:extLst>
          </p:cNvPr>
          <p:cNvSpPr/>
          <p:nvPr/>
        </p:nvSpPr>
        <p:spPr>
          <a:xfrm>
            <a:off x="4437892" y="1140643"/>
            <a:ext cx="3318236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F640F7-4833-36FA-A8C8-994370F144B6}"/>
              </a:ext>
            </a:extLst>
          </p:cNvPr>
          <p:cNvSpPr/>
          <p:nvPr/>
        </p:nvSpPr>
        <p:spPr>
          <a:xfrm>
            <a:off x="8611834" y="1140643"/>
            <a:ext cx="3318236" cy="5580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red box with white balls&#10;&#10;AI-generated content may be incorrect.">
            <a:extLst>
              <a:ext uri="{FF2B5EF4-FFF2-40B4-BE49-F238E27FC236}">
                <a16:creationId xmlns:a16="http://schemas.microsoft.com/office/drawing/2014/main" id="{FF5AEB4A-34FA-96AF-BFA2-36C2D5B12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13" t="899" r="27668" b="20224"/>
          <a:stretch>
            <a:fillRect/>
          </a:stretch>
        </p:blipFill>
        <p:spPr>
          <a:xfrm>
            <a:off x="5022517" y="1791371"/>
            <a:ext cx="1212536" cy="4891953"/>
          </a:xfrm>
          <a:prstGeom prst="rect">
            <a:avLst/>
          </a:prstGeom>
        </p:spPr>
      </p:pic>
      <p:pic>
        <p:nvPicPr>
          <p:cNvPr id="19" name="Picture 18" descr="A group of red and blue cups on a shelf&#10;&#10;AI-generated content may be incorrect.">
            <a:extLst>
              <a:ext uri="{FF2B5EF4-FFF2-40B4-BE49-F238E27FC236}">
                <a16:creationId xmlns:a16="http://schemas.microsoft.com/office/drawing/2014/main" id="{BBFCD611-4057-EB9C-E8C4-25AA197E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29" t="938" r="25451" b="15245"/>
          <a:stretch>
            <a:fillRect/>
          </a:stretch>
        </p:blipFill>
        <p:spPr>
          <a:xfrm>
            <a:off x="6423441" y="1785004"/>
            <a:ext cx="1144299" cy="4839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B31AAF-1F9F-CC8C-8F1A-FA4772D1E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41" y="1894033"/>
            <a:ext cx="1360091" cy="4684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AB77D9-464F-92F5-C42F-367569EC7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314" y="1818134"/>
            <a:ext cx="1349276" cy="48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7097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b7c453a-c3af-4922-8289-434d3a72e11c">
      <UserInfo>
        <DisplayName>Buying Team Activities Owners</DisplayName>
        <AccountId>9</AccountId>
        <AccountType/>
      </UserInfo>
      <UserInfo>
        <DisplayName>Valliere, Jennifer</DisplayName>
        <AccountId>21</AccountId>
        <AccountType/>
      </UserInfo>
      <UserInfo>
        <DisplayName>Larkin, Megan</DisplayName>
        <AccountId>19</AccountId>
        <AccountType/>
      </UserInfo>
      <UserInfo>
        <DisplayName>Tressa Angell</DisplayName>
        <AccountId>60</AccountId>
        <AccountType/>
      </UserInfo>
    </SharedWithUsers>
    <TaxCatchAll xmlns="8b7c453a-c3af-4922-8289-434d3a72e11c" xsi:nil="true"/>
    <lcf76f155ced4ddcb4097134ff3c332f xmlns="a700f8b4-c557-4241-9027-b33e8b9cbe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56E930E5DEA04AAC5883D8495533DF" ma:contentTypeVersion="14" ma:contentTypeDescription="Create a new document." ma:contentTypeScope="" ma:versionID="190f237854b91a24010aa1db995ca270">
  <xsd:schema xmlns:xsd="http://www.w3.org/2001/XMLSchema" xmlns:xs="http://www.w3.org/2001/XMLSchema" xmlns:p="http://schemas.microsoft.com/office/2006/metadata/properties" xmlns:ns2="a700f8b4-c557-4241-9027-b33e8b9cbec5" xmlns:ns3="8b7c453a-c3af-4922-8289-434d3a72e11c" targetNamespace="http://schemas.microsoft.com/office/2006/metadata/properties" ma:root="true" ma:fieldsID="4dd9e4b1a620d852af1acef7c728e159" ns2:_="" ns3:_="">
    <xsd:import namespace="a700f8b4-c557-4241-9027-b33e8b9cbec5"/>
    <xsd:import namespace="8b7c453a-c3af-4922-8289-434d3a72e1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0f8b4-c557-4241-9027-b33e8b9cb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6a18769-02c3-4050-bfb4-47b914384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c453a-c3af-4922-8289-434d3a72e11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d4b0017-8043-4834-bbfa-8c74e6fa48b4}" ma:internalName="TaxCatchAll" ma:showField="CatchAllData" ma:web="8b7c453a-c3af-4922-8289-434d3a72e1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9CE420-2745-48DF-ADEB-1E34A3E6EE2F}">
  <ds:schemaRefs>
    <ds:schemaRef ds:uri="092cecee-8311-4503-848c-c8c98e260ac1"/>
    <ds:schemaRef ds:uri="75693f12-e2aa-40a2-ad4e-0eb4b7dbfc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FD4B82-7B51-4096-B071-60A88AA320EF}"/>
</file>

<file path=customXml/itemProps3.xml><?xml version="1.0" encoding="utf-8"?>
<ds:datastoreItem xmlns:ds="http://schemas.openxmlformats.org/officeDocument/2006/customXml" ds:itemID="{778CB2F7-2BB6-4969-B0F4-DA9A553CEE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Melissa Kiefer</dc:creator>
  <cp:revision>1</cp:revision>
  <dcterms:created xsi:type="dcterms:W3CDTF">2022-04-21T03:00:20Z</dcterms:created>
  <dcterms:modified xsi:type="dcterms:W3CDTF">2025-08-20T17:30:05Z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0x010100E756E930E5DEA04AAC5883D8495533DF</vt:lpwstr>
  </property>
  <property fmtid="{D5CDD505-2E9C-101B-9397-08002B2CF9AE}" pid="3" name="MediaServiceImageTags">
    <vt:lpwstr/>
  </property>
</Properties>
</file>